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104" d="100"/>
          <a:sy n="104" d="100"/>
        </p:scale>
        <p:origin x="-8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9E278-8DF2-439F-AC80-4164D9BA482B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628F-4804-40A5-A701-12B3DE235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628F-4804-40A5-A701-12B3DE2353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12.xml"/><Relationship Id="rId7" Type="http://schemas.openxmlformats.org/officeDocument/2006/relationships/image" Target="../media/image2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5.xml"/><Relationship Id="rId7" Type="http://schemas.openxmlformats.org/officeDocument/2006/relationships/image" Target="../media/image2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5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jpeg"/><Relationship Id="rId5" Type="http://schemas.openxmlformats.org/officeDocument/2006/relationships/tags" Target="../tags/tag7.xml"/><Relationship Id="rId10" Type="http://schemas.openxmlformats.org/officeDocument/2006/relationships/image" Target="../media/image17.jpeg"/><Relationship Id="rId4" Type="http://schemas.openxmlformats.org/officeDocument/2006/relationships/tags" Target="../tags/tag6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77281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Особливості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культури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мистецтва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доби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європейського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Відродження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 49-17 Микеланджело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37826"/>
            <a:ext cx="2674005" cy="342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рис 49-15 Давид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772816"/>
            <a:ext cx="2088232" cy="382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рис 49-16 Моисей Микеланджело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772816"/>
            <a:ext cx="2589137" cy="385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588224" y="5949280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Мойсей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87727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Давид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692697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Bookman Old Style" pitchFamily="18" charset="0"/>
              </a:rPr>
              <a:t>Мікеланджело</a:t>
            </a: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5" descr="pet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185881" cy="259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211669"/>
            <a:ext cx="484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Одним із величних архітектурних творінь Мікеланджело є собор Святого Петра в Римі.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 49-19 Рафаель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538171" cy="341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рис 49-13 Секстинская Мадонна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76872"/>
            <a:ext cx="2376264" cy="344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рис 49-20 Мадонна Каустабиле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340768"/>
            <a:ext cx="295232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6093296"/>
            <a:ext cx="29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Сікстинська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мадонна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797152"/>
            <a:ext cx="290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Мадонна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Конестабіле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620688"/>
            <a:ext cx="3230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>Рафаель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5" descr="pic0104_10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248644" cy="279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6381328"/>
            <a:ext cx="134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Ангел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86000"/>
            <a:ext cx="88217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Робота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лінією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часу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71802" y="2357430"/>
            <a:ext cx="2928958" cy="17145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Людина “ Яке чудо природи людина!”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714356"/>
            <a:ext cx="2071702" cy="5715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Географічні відкриття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714356"/>
            <a:ext cx="2071702" cy="5715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Розвиток науки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4429132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Шекспір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5214950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Сервантес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4" y="6000768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Мікеланджело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44" y="5357826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Боккаччо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6072206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Рафаель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5429264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Леонардо да Вінчі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4714884"/>
            <a:ext cx="2071702" cy="42862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Петрарка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cxnSp>
        <p:nvCxnSpPr>
          <p:cNvPr id="19" name="Прямая со стрелкой 18"/>
          <p:cNvCxnSpPr>
            <a:stCxn id="0" idx="0"/>
          </p:cNvCxnSpPr>
          <p:nvPr/>
        </p:nvCxnSpPr>
        <p:spPr>
          <a:xfrm rot="16200000" flipH="1">
            <a:off x="4017963" y="1803400"/>
            <a:ext cx="928687" cy="36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0" idx="3"/>
          </p:cNvCxnSpPr>
          <p:nvPr/>
        </p:nvCxnSpPr>
        <p:spPr>
          <a:xfrm rot="10800000" flipV="1">
            <a:off x="5500688" y="1285875"/>
            <a:ext cx="928687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0" idx="0"/>
            <a:endCxn id="0" idx="0"/>
          </p:cNvCxnSpPr>
          <p:nvPr/>
        </p:nvCxnSpPr>
        <p:spPr>
          <a:xfrm rot="16200000" flipH="1">
            <a:off x="3892550" y="785813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0" idx="0"/>
          </p:cNvCxnSpPr>
          <p:nvPr/>
        </p:nvCxnSpPr>
        <p:spPr>
          <a:xfrm rot="5400000">
            <a:off x="4447382" y="4304506"/>
            <a:ext cx="500062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0" idx="2"/>
          </p:cNvCxnSpPr>
          <p:nvPr/>
        </p:nvCxnSpPr>
        <p:spPr>
          <a:xfrm rot="5400000">
            <a:off x="4483100" y="5160963"/>
            <a:ext cx="357188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0" idx="1"/>
            <a:endCxn id="0" idx="3"/>
          </p:cNvCxnSpPr>
          <p:nvPr/>
        </p:nvCxnSpPr>
        <p:spPr>
          <a:xfrm rot="10800000" flipV="1">
            <a:off x="2286000" y="4786313"/>
            <a:ext cx="1357313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2928938" y="5000625"/>
            <a:ext cx="71437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071813" y="5214938"/>
            <a:ext cx="1071562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5250657" y="5036343"/>
            <a:ext cx="1143000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643563" y="4929188"/>
            <a:ext cx="928687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0" idx="3"/>
            <a:endCxn id="0" idx="1"/>
          </p:cNvCxnSpPr>
          <p:nvPr/>
        </p:nvCxnSpPr>
        <p:spPr>
          <a:xfrm flipV="1">
            <a:off x="5715000" y="4643438"/>
            <a:ext cx="8572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0" idx="1"/>
          </p:cNvCxnSpPr>
          <p:nvPr/>
        </p:nvCxnSpPr>
        <p:spPr>
          <a:xfrm>
            <a:off x="2571750" y="1285875"/>
            <a:ext cx="857250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428992" y="214290"/>
            <a:ext cx="2071702" cy="5000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3300"/>
                </a:solidFill>
                <a:latin typeface="Bookman Old Style" pitchFamily="18" charset="0"/>
              </a:rPr>
              <a:t>XIV-XVI</a:t>
            </a: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 ст.  Італія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357298"/>
            <a:ext cx="2071702" cy="5715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Відродження (Ренесанс)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4572008"/>
            <a:ext cx="2071702" cy="4286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  <a:latin typeface="Bookman Old Style" pitchFamily="18" charset="0"/>
              </a:rPr>
              <a:t>Гуманізм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Більш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чотири століття відмежовують нас від  великого Відродження, але ні на мить не дають права забути нам, що така епоха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Титанів світової слави подарувало </a:t>
            </a:r>
            <a:r>
              <a:rPr lang="uk-UA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uk-UA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Відродження.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 вони, корифеї поетичного слова вчать нас кохати і ненавидіти, переживати і співчувати, боротися з брехнею і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лицемірством.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052736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 створив тебе </a:t>
            </a: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істотою не небесною, але й не лише земною, не смертною, але й не безсмертною, щоб ти, позбавившись сумнівів, сам зробився творцем і сам остаточно створив свій образ.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дана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впасти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піднестися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богоподібної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особистій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Піко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Мірандола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“ Про людську гідність ”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рис 49-02 Пико делла Мирандола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3254374" cy="4320480"/>
          </a:xfrm>
          <a:prstGeom prst="snip2DiagRect">
            <a:avLst>
              <a:gd name="adj1" fmla="val 112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908720"/>
            <a:ext cx="4968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першим почав вживати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Джорджо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Вазарі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- італійський художник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ст., учень Мікеланджело і перший дослідник сучасного йому мистецтва, автор книги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“Життєписи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найбільш знаменитих живописців, скульпторів 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архітекторів”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підкреслити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часу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рис 49-06 Вазари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2859782" cy="359591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00192" y="623731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   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Дж. </a:t>
            </a:r>
            <a:r>
              <a:rPr lang="uk-UA" b="1" dirty="0" err="1" smtClean="0">
                <a:solidFill>
                  <a:srgbClr val="FF0000"/>
                </a:solidFill>
                <a:latin typeface="Bookman Old Style" pitchFamily="18" charset="0"/>
              </a:rPr>
              <a:t>Вазарі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332656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Відродження (або Ренесанс) – це широкий ідеологічний і культурний рух, що виник у країнах Західної Європи у процесі їх переходу від Середніх віків до Нового часу.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420888"/>
            <a:ext cx="626469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Мистецтво Відродження мало кілька етапів:</a:t>
            </a:r>
          </a:p>
          <a:p>
            <a:pPr algn="ctr">
              <a:lnSpc>
                <a:spcPct val="90000"/>
              </a:lnSpc>
              <a:buFontTx/>
              <a:buChar char="-"/>
              <a:defRPr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Передренесанс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ΧΙΙ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ΧΙΙΙ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Char char="-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Раннє Відродження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90000"/>
              </a:lnSpc>
              <a:buFontTx/>
              <a:buChar char="-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Високе Відродження(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90-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роки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ст. – перша третина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Char char="-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Пізнє Відродження (друга половина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30120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Гуманізм</a:t>
            </a:r>
            <a:r>
              <a:rPr lang="uk-UA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світське вільнодумство епохи Відродження, що протистояло духовному пануванню церкви в суспільстві. У широкому розумінні – визнання цінності людини як особистості.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3300"/>
                </a:solidFill>
              </a:rPr>
              <a:t>Розвиток науки і техніки</a:t>
            </a:r>
            <a:endParaRPr lang="ru-RU" sz="3600" dirty="0"/>
          </a:p>
        </p:txBody>
      </p:sp>
      <p:pic>
        <p:nvPicPr>
          <p:cNvPr id="5" name="Picture 11" descr="Небесные сферы в рукописи Коперника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1439862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140968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ahoma" pitchFamily="34" charset="0"/>
              </a:rPr>
              <a:t>Небесні сфери </a:t>
            </a:r>
            <a:endParaRPr lang="ru-RU" sz="1600" dirty="0" smtClean="0">
              <a:latin typeface="Tahoma" pitchFamily="34" charset="0"/>
            </a:endParaRPr>
          </a:p>
          <a:p>
            <a:pPr algn="ctr"/>
            <a:r>
              <a:rPr lang="uk-UA" sz="1600" b="1" dirty="0" smtClean="0">
                <a:latin typeface="Tahoma" pitchFamily="34" charset="0"/>
              </a:rPr>
              <a:t>у рукописах Коперника</a:t>
            </a:r>
            <a:endParaRPr lang="uk-UA" sz="1600" b="1" dirty="0">
              <a:latin typeface="Tahoma" pitchFamily="34" charset="0"/>
            </a:endParaRPr>
          </a:p>
        </p:txBody>
      </p:sp>
      <p:pic>
        <p:nvPicPr>
          <p:cNvPr id="7" name="Picture 12" descr="Гравюра, иллюстрирующая одно из мнемонических устройств Джордано Бруно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13684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 smtClean="0"/>
              <a:t>    Гравюра,</a:t>
            </a:r>
            <a:r>
              <a:rPr lang="ru-RU" sz="1600" dirty="0" smtClean="0"/>
              <a:t> </a:t>
            </a:r>
            <a:r>
              <a:rPr lang="uk-UA" sz="1600" b="1" dirty="0" smtClean="0"/>
              <a:t>на якій зображений </a:t>
            </a:r>
            <a:endParaRPr lang="ru-RU" sz="1600" dirty="0" smtClean="0"/>
          </a:p>
          <a:p>
            <a:r>
              <a:rPr lang="uk-UA" sz="1600" b="1" dirty="0" smtClean="0"/>
              <a:t>          мнемонічний прилад </a:t>
            </a:r>
            <a:endParaRPr lang="ru-RU" sz="1600" dirty="0" smtClean="0"/>
          </a:p>
          <a:p>
            <a:r>
              <a:rPr lang="uk-UA" sz="1600" b="1" dirty="0" smtClean="0"/>
              <a:t>             Джордано Бруно</a:t>
            </a:r>
            <a:endParaRPr lang="ru-RU" sz="1600" b="1" dirty="0"/>
          </a:p>
        </p:txBody>
      </p:sp>
      <p:pic>
        <p:nvPicPr>
          <p:cNvPr id="10" name="Picture 13" descr="Библия Гутенберга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1871662" cy="151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27784" y="4509120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ahoma" pitchFamily="34" charset="0"/>
              </a:rPr>
              <a:t>Біблія </a:t>
            </a:r>
            <a:endParaRPr lang="ru-RU" sz="1600" dirty="0" smtClean="0">
              <a:latin typeface="Tahoma" pitchFamily="34" charset="0"/>
            </a:endParaRPr>
          </a:p>
          <a:p>
            <a:pPr algn="ctr"/>
            <a:r>
              <a:rPr lang="uk-UA" sz="1600" b="1" dirty="0" err="1" smtClean="0">
                <a:latin typeface="Tahoma" pitchFamily="34" charset="0"/>
              </a:rPr>
              <a:t>Гутенберга</a:t>
            </a:r>
            <a:endParaRPr lang="uk-UA" sz="1600" b="1" dirty="0"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1052736"/>
            <a:ext cx="34918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кономічними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розвивають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XIV-XVI ст. наука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наука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наука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розвиток морської справи і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кораблебудування;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великі зміни у медицині;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винахід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Йоганом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Гутербенгом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книгодрукування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1445 р);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геліоцентричної будови світу (М. Коперник, Дж. Бруно, Галілео Галілей).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opernik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2427470" cy="2952328"/>
          </a:xfrm>
          <a:prstGeom prst="snip2DiagRect">
            <a:avLst>
              <a:gd name="adj1" fmla="val 25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260648"/>
            <a:ext cx="2160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Основоположник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геліоцентричної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системи світу.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70080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Коперник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20329551_1205472322_Dzhordano_Bru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304256" cy="2918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551723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/>
              <a:t> Астроном, який віддав життя за свої переконання  Дж. Бруно</a:t>
            </a:r>
          </a:p>
          <a:p>
            <a:pPr>
              <a:defRPr/>
            </a:pPr>
            <a:r>
              <a:rPr lang="uk-UA" b="1" i="1" dirty="0" smtClean="0">
                <a:latin typeface="Georgia" pitchFamily="18" charset="0"/>
              </a:rPr>
              <a:t>А все таки вона крутиться.</a:t>
            </a:r>
          </a:p>
          <a:p>
            <a:pPr>
              <a:defRPr/>
            </a:pPr>
            <a:r>
              <a:rPr lang="uk-UA" b="1" i="1" dirty="0" smtClean="0">
                <a:latin typeface="Georgia" pitchFamily="18" charset="0"/>
              </a:rPr>
              <a:t>               Д. Бруно</a:t>
            </a:r>
            <a:endParaRPr lang="ru-RU" b="1" i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" name="Picture 8" descr="galileo_susterm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2171333" cy="2880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67944" y="3501008"/>
            <a:ext cx="2790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/>
              <a:t>Італійський вчений підтвердив припущення Джордано Бруно, за що </a:t>
            </a:r>
            <a:r>
              <a:rPr lang="uk-UA" dirty="0" err="1" smtClean="0"/>
              <a:t>судінквізиції</a:t>
            </a:r>
            <a:r>
              <a:rPr lang="uk-UA" dirty="0" smtClean="0"/>
              <a:t> звинуватив його у союзі з дияволом. 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Галілей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50px-Портрет_Магеллана_из_галереи_Уффици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987" y="0"/>
            <a:ext cx="2500013" cy="2708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Портрет Христофора Колумба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4" y="3429000"/>
            <a:ext cx="2446552" cy="3225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92696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Період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XV-XVII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ст. має назву Великих Географічних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відкриттів, бо в цей час були здійснені подорожі, які відкрили людству нові частини світу: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-відкриття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Америки Христофором Колумбом;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-відкриття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Гама морського шляху в Індію;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-навколосвітня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подорож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Фернанда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Магеллана.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Великі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географічі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відкриття поклали нову епоху у розвитку людства -  епоху становлення єдиної світової цивілізації.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Карта четырех экспедиций Колумба"/>
          <p:cNvPicPr>
            <a:picLocks noChangeAspect="1" noChangeArrowheads="1"/>
          </p:cNvPicPr>
          <p:nvPr/>
        </p:nvPicPr>
        <p:blipFill>
          <a:blip r:embed="rId4" cstate="print">
            <a:lum bright="-3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259228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Колумб объявляет открытую землю собственностью испанского короля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2448272" cy="152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806711328_tonn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650" y="3743319"/>
            <a:ext cx="2155350" cy="3114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Твори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лірика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Петрарки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«Декамерон»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Боккаччо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Гаргантюа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Пантагрюель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Рабле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та «Дон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Кіхот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Сервантеса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Іспанія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драматургія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лірика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Шекспіра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рис 49-08 Джлвани Бокачо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2303139" cy="3081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рис 49-09 Рабле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678036"/>
            <a:ext cx="2440357" cy="3179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рис 49-07 Петрарка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924944"/>
            <a:ext cx="2658171" cy="3308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рис 49-10 Мигель де Сервантес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7" y="163439"/>
            <a:ext cx="2192487" cy="2932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рис 49-11 Шекспир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911851"/>
            <a:ext cx="2202582" cy="2946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M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2810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332657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         Художники </a:t>
            </a:r>
            <a:b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   епохи Відродження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3" descr="рис 49-18 Леонардо да Винчи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152963" cy="283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рис 49-12 Джаконда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3359"/>
            <a:ext cx="2592288" cy="368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 descr="vinci-supp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447154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23728" y="1772816"/>
            <a:ext cx="428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Bookman Old Style" pitchFamily="18" charset="0"/>
              </a:rPr>
              <a:t>Леонардо </a:t>
            </a:r>
            <a:r>
              <a:rPr lang="uk-UA" sz="3200" dirty="0" err="1" smtClean="0">
                <a:solidFill>
                  <a:srgbClr val="FF0000"/>
                </a:solidFill>
                <a:latin typeface="Bookman Old Style" pitchFamily="18" charset="0"/>
              </a:rPr>
              <a:t>да</a:t>
            </a:r>
            <a:r>
              <a:rPr lang="uk-UA" sz="3200" dirty="0" smtClean="0">
                <a:solidFill>
                  <a:srgbClr val="FF0000"/>
                </a:solidFill>
                <a:latin typeface="Bookman Old Style" pitchFamily="18" charset="0"/>
              </a:rPr>
              <a:t> Вінчі</a:t>
            </a: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5661248"/>
            <a:ext cx="162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Джоконда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50791" y="6381328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Таємна вечеря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320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515SlideId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613SlideId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613SlideId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515SlideId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555SlideId2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555SlideId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811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351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426SlideId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426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426SlideId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431SlideId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431SlideId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515SlideId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1539SlideId26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596</Words>
  <Application>Microsoft Office PowerPoint</Application>
  <PresentationFormat>Экран (4:3)</PresentationFormat>
  <Paragraphs>71</Paragraphs>
  <Slides>14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</dc:creator>
  <cp:lastModifiedBy>Валентин</cp:lastModifiedBy>
  <cp:revision>14</cp:revision>
  <dcterms:created xsi:type="dcterms:W3CDTF">2013-10-12T17:20:04Z</dcterms:created>
  <dcterms:modified xsi:type="dcterms:W3CDTF">2013-10-13T10:40:05Z</dcterms:modified>
</cp:coreProperties>
</file>